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1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91" r:id="rId16"/>
    <p:sldId id="265" r:id="rId17"/>
    <p:sldId id="266" r:id="rId18"/>
    <p:sldId id="267" r:id="rId19"/>
    <p:sldId id="268" r:id="rId20"/>
    <p:sldId id="289" r:id="rId21"/>
    <p:sldId id="271" r:id="rId22"/>
    <p:sldId id="272" r:id="rId23"/>
    <p:sldId id="273" r:id="rId24"/>
    <p:sldId id="276" r:id="rId25"/>
    <p:sldId id="277" r:id="rId26"/>
    <p:sldId id="280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74" r:id="rId38"/>
    <p:sldId id="290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91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nA9GuhJ0IM" TargetMode="External"/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-center">
            <a:extLst>
              <a:ext uri="{FF2B5EF4-FFF2-40B4-BE49-F238E27FC236}">
                <a16:creationId xmlns:a16="http://schemas.microsoft.com/office/drawing/2014/main" id="{A875A60D-7083-5655-BFC9-249C19ED2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67" y="2188599"/>
            <a:ext cx="4702466" cy="31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5327098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A41B-109D-6275-085F-D5A6D6D3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Example: HESAI Pandar128 128-Channel Mechanical 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417-FB2F-081B-6E57-DDD0AE7DC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241350" cy="5349309"/>
          </a:xfrm>
        </p:spPr>
        <p:txBody>
          <a:bodyPr>
            <a:normAutofit/>
          </a:bodyPr>
          <a:lstStyle/>
          <a:p>
            <a:r>
              <a:rPr lang="en-US" dirty="0"/>
              <a:t>The vertical resolution is</a:t>
            </a:r>
          </a:p>
          <a:p>
            <a:pPr lvl="1"/>
            <a:r>
              <a:rPr lang="en-US" dirty="0"/>
              <a:t>0.125° from Channel 26 to Channel 90</a:t>
            </a:r>
          </a:p>
          <a:p>
            <a:pPr lvl="1"/>
            <a:r>
              <a:rPr lang="en-US" dirty="0"/>
              <a:t>0.5° from Channel 2 to Channel 26, as well as from Channel 90 to Channel 127</a:t>
            </a:r>
          </a:p>
          <a:p>
            <a:pPr lvl="1"/>
            <a:r>
              <a:rPr lang="en-US" dirty="0"/>
              <a:t>1° between Channel 1 and Channel 2, as well as between Channel 127 and Channel 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C957-00B7-A801-1EE0-CB12930D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863B-AC23-1443-7255-F2B27249CD32}"/>
              </a:ext>
            </a:extLst>
          </p:cNvPr>
          <p:cNvSpPr txBox="1"/>
          <p:nvPr/>
        </p:nvSpPr>
        <p:spPr>
          <a:xfrm>
            <a:off x="4343400" y="6586902"/>
            <a:ext cx="40190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http://map4.jp/wp-content/uploads/2023/03/pandar128_manual.pdf</a:t>
            </a:r>
            <a:endParaRPr lang="en-S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53B06-9C8B-ECAC-329A-BA32239F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8" y="2011101"/>
            <a:ext cx="6123788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(used for parking assistance, and as redundant sensor for collision detection)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388202" cy="5719799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affected by factors such as signal blockage or multipath interference, which can occur in urban environments with tall buildings or in areas with dense foliage, or tunnels </a:t>
            </a:r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  <a:p>
            <a:pPr lvl="1"/>
            <a:r>
              <a:rPr lang="en-US" sz="1600"/>
              <a:t>Low update frequency </a:t>
            </a:r>
            <a:r>
              <a:rPr lang="en-US" sz="1600" dirty="0"/>
              <a:t>(10 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E94C6-D0D7-B2F9-E18A-801773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39" y="1793139"/>
            <a:ext cx="3753374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FAD58-F984-F6C3-2CD3-1513CB6F1295}"/>
              </a:ext>
            </a:extLst>
          </p:cNvPr>
          <p:cNvSpPr txBox="1"/>
          <p:nvPr/>
        </p:nvSpPr>
        <p:spPr>
          <a:xfrm>
            <a:off x="9847800" y="542267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GPS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z); Gyroscopes measure angular acceleration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This helps the control system adjust 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9" y="1237593"/>
            <a:ext cx="3336658" cy="2502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2A920F-7878-67BB-A10E-5CDAF2B8AC56}"/>
              </a:ext>
            </a:extLst>
          </p:cNvPr>
          <p:cNvSpPr/>
          <p:nvPr/>
        </p:nvSpPr>
        <p:spPr>
          <a:xfrm>
            <a:off x="8150086" y="4154557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E32DD-C32C-C60F-E170-A2510E8D46BF}"/>
              </a:ext>
            </a:extLst>
          </p:cNvPr>
          <p:cNvSpPr/>
          <p:nvPr/>
        </p:nvSpPr>
        <p:spPr>
          <a:xfrm>
            <a:off x="8150086" y="5115788"/>
            <a:ext cx="1351723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</a:t>
            </a:r>
          </a:p>
          <a:p>
            <a:pPr algn="ctr"/>
            <a:r>
              <a:rPr lang="en-US" dirty="0"/>
              <a:t>Acceleration</a:t>
            </a:r>
            <a:endParaRPr lang="en-S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E9065-5DAA-4A71-184F-E23E2E5C4303}"/>
              </a:ext>
            </a:extLst>
          </p:cNvPr>
          <p:cNvSpPr/>
          <p:nvPr/>
        </p:nvSpPr>
        <p:spPr>
          <a:xfrm>
            <a:off x="9826718" y="5115788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Pose</a:t>
            </a:r>
            <a:endParaRPr lang="en-S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1F829-C58B-CE31-E4FB-C922BA70940F}"/>
              </a:ext>
            </a:extLst>
          </p:cNvPr>
          <p:cNvSpPr/>
          <p:nvPr/>
        </p:nvSpPr>
        <p:spPr>
          <a:xfrm>
            <a:off x="9826718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Speed</a:t>
            </a:r>
            <a:endParaRPr lang="en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E6570-E4E2-36A5-AE55-9022AF9F9EB3}"/>
              </a:ext>
            </a:extLst>
          </p:cNvPr>
          <p:cNvSpPr/>
          <p:nvPr/>
        </p:nvSpPr>
        <p:spPr>
          <a:xfrm>
            <a:off x="11090642" y="4154557"/>
            <a:ext cx="957242" cy="506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</a:t>
            </a:r>
            <a:endParaRPr lang="en-S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5EB2D2-E3FD-CD29-532B-A12ECE77E45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501809" y="4408005"/>
            <a:ext cx="3249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6464E5-6A2D-A652-A923-4314671D2C67}"/>
              </a:ext>
            </a:extLst>
          </p:cNvPr>
          <p:cNvCxnSpPr/>
          <p:nvPr/>
        </p:nvCxnSpPr>
        <p:spPr>
          <a:xfrm>
            <a:off x="10783960" y="4417944"/>
            <a:ext cx="2851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9BB9A3-08A8-BDC4-C96E-4BAFF7F20E3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501809" y="5369236"/>
            <a:ext cx="324909" cy="2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225A91-F8B0-E0FD-87CF-571E7778C799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10305339" y="4661452"/>
            <a:ext cx="0" cy="4543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/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EB28C7-FDFC-BACB-D84D-58B59520B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116" y="4069290"/>
                <a:ext cx="418961" cy="379848"/>
              </a:xfrm>
              <a:prstGeom prst="rect">
                <a:avLst/>
              </a:prstGeom>
              <a:blipFill>
                <a:blip r:embed="rId4"/>
                <a:stretch>
                  <a:fillRect l="-1471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/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dirty="0"/>
                  <a:t>stands for integral over time operator)</a:t>
                </a:r>
                <a:endParaRPr lang="en-S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16DF5B-01B0-1954-6939-3F21E70AD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86" y="5749084"/>
                <a:ext cx="4032398" cy="379848"/>
              </a:xfrm>
              <a:prstGeom prst="rect">
                <a:avLst/>
              </a:prstGeom>
              <a:blipFill>
                <a:blip r:embed="rId5"/>
                <a:stretch>
                  <a:fillRect l="-1362" t="-4839" r="-303" b="-258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/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819755-1C82-E516-D58D-9C01918E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821" y="4089204"/>
                <a:ext cx="418961" cy="379848"/>
              </a:xfrm>
              <a:prstGeom prst="rect">
                <a:avLst/>
              </a:prstGeom>
              <a:blipFill>
                <a:blip r:embed="rId6"/>
                <a:stretch>
                  <a:fillRect l="-1449" b="-177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/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FF5A20-1FEC-C9A4-D1F8-37D1FD74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87" y="5017724"/>
                <a:ext cx="418961" cy="379848"/>
              </a:xfrm>
              <a:prstGeom prst="rect">
                <a:avLst/>
              </a:prstGeom>
              <a:blipFill>
                <a:blip r:embed="rId7"/>
                <a:stretch>
                  <a:fillRect l="-1449" b="-193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992872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3" y="1754585"/>
            <a:ext cx="6639752" cy="4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5843034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237593"/>
            <a:ext cx="3588027" cy="5194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layer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626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area of operation (typically large cities); </a:t>
            </a:r>
            <a:r>
              <a:rPr lang="en-US" dirty="0" err="1"/>
              <a:t>mapless</a:t>
            </a:r>
            <a:r>
              <a:rPr lang="en-US" dirty="0"/>
              <a:t> systems allow universal operation anywhere (small cities, rural areas)</a:t>
            </a:r>
          </a:p>
          <a:p>
            <a:r>
              <a:rPr lang="en-US" dirty="0"/>
              <a:t>Currently, higher levels (L3+) of automation rely on HD maps (e.g., Waymo); lower levels may work without them (e.g., Tesla)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3438682"/>
          </a:xfrm>
        </p:spPr>
        <p:txBody>
          <a:bodyPr>
            <a:normAutofit lnSpcReduction="10000"/>
          </a:bodyPr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radar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Y, followed by Model S and Model X in 2022. In 2022 we took the next step in Tesla Vision by </a:t>
            </a:r>
            <a:r>
              <a:rPr lang="en-US" sz="2000" kern="0" dirty="0">
                <a:solidFill>
                  <a:srgbClr val="FF0000"/>
                </a:solidFill>
                <a:latin typeface="Helvetica" panose="020B0604020202020204" pitchFamily="34" charset="0"/>
              </a:rPr>
              <a:t>removing ultrasonic sensors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"Lidar is a fool's errand... Anyone relying on lidar is doomed</a:t>
            </a:r>
            <a:r>
              <a:rPr lang="en-US" sz="2000" kern="0">
                <a:solidFill>
                  <a:srgbClr val="424242"/>
                </a:solidFill>
                <a:latin typeface="Helvetica" panose="020B0604020202020204" pitchFamily="34" charset="0"/>
              </a:rPr>
              <a:t>." By Elon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Musk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vs Waymo SELF DRIVING CAR Tech Compared + LiDAR vs Tesla Vision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3"/>
              </a:rPr>
              <a:t>https://www.youtube.com/watch?v=LnA9GuhJ0IM</a:t>
            </a:r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1718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ultrasonic sensor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8100</TotalTime>
  <Words>2361</Words>
  <Application>Microsoft Office PowerPoint</Application>
  <PresentationFormat>Widescreen</PresentationFormat>
  <Paragraphs>320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Product Example: HESAI Pandar128 128-Channel Mechanical LiDAR</vt:lpstr>
      <vt:lpstr>Apple iPAD Pro has Built-in Lidar (2020)</vt:lpstr>
      <vt:lpstr>mmWave Radar</vt:lpstr>
      <vt:lpstr>Ultrasonic Sensor</vt:lpstr>
      <vt:lpstr>Comparison of Different Sensors</vt:lpstr>
      <vt:lpstr>Typical AV Sensors and Ranges</vt:lpstr>
      <vt:lpstr>GNSS/GPS</vt:lpstr>
      <vt:lpstr>IMU</vt:lpstr>
      <vt:lpstr>AV Sensors Generate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L1.2 AV Sensors V2X HD Maps</dc:title>
  <dc:creator>Warner, James E. (LARC-D309)</dc:creator>
  <cp:lastModifiedBy>Zonghua Gu</cp:lastModifiedBy>
  <cp:revision>921</cp:revision>
  <dcterms:created xsi:type="dcterms:W3CDTF">2020-05-28T21:34:29Z</dcterms:created>
  <dcterms:modified xsi:type="dcterms:W3CDTF">2024-03-04T11:25:55Z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